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0" r:id="rId1"/>
  </p:sldMasterIdLst>
  <p:notesMasterIdLst>
    <p:notesMasterId r:id="rId15"/>
  </p:notesMasterIdLst>
  <p:sldIdLst>
    <p:sldId id="281" r:id="rId2"/>
    <p:sldId id="525" r:id="rId3"/>
    <p:sldId id="524" r:id="rId4"/>
    <p:sldId id="526" r:id="rId5"/>
    <p:sldId id="529" r:id="rId6"/>
    <p:sldId id="527" r:id="rId7"/>
    <p:sldId id="528" r:id="rId8"/>
    <p:sldId id="530" r:id="rId9"/>
    <p:sldId id="533" r:id="rId10"/>
    <p:sldId id="531" r:id="rId11"/>
    <p:sldId id="532" r:id="rId12"/>
    <p:sldId id="416" r:id="rId13"/>
    <p:sldId id="534" r:id="rId14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GyeonggiTitleOTF Medium" panose="02020603020101020101" pitchFamily="18" charset="-127"/>
      <p:regular r:id="rId20"/>
      <p:bold r:id="rId21"/>
      <p:italic r:id="rId22"/>
      <p:boldItalic r:id="rId23"/>
    </p:embeddedFont>
    <p:embeddedFont>
      <p:font typeface="GyeonggiTitleOTF Medium" panose="02020603020101020101" pitchFamily="18" charset="-127"/>
      <p:regular r:id="rId20"/>
      <p:bold r:id="rId21"/>
      <p:italic r:id="rId22"/>
      <p:boldItalic r:id="rId23"/>
    </p:embeddedFont>
    <p:embeddedFont>
      <p:font typeface="Roboto" panose="02000000000000000000" pitchFamily="2" charset="0"/>
      <p:regular r:id="rId24"/>
      <p:bold r:id="rId25"/>
      <p:italic r:id="rId26"/>
      <p:boldItalic r:id="rId2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285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56" autoAdjust="0"/>
    <p:restoredTop sz="82853" autoAdjust="0"/>
  </p:normalViewPr>
  <p:slideViewPr>
    <p:cSldViewPr snapToGrid="0">
      <p:cViewPr>
        <p:scale>
          <a:sx n="75" d="100"/>
          <a:sy n="75" d="100"/>
        </p:scale>
        <p:origin x="1666" y="43"/>
      </p:cViewPr>
      <p:guideLst>
        <p:guide orient="horz" pos="2183"/>
        <p:guide pos="285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249" d="100"/>
          <a:sy n="249" d="100"/>
        </p:scale>
        <p:origin x="392" y="-455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GyeonggiTitleOTF Medium" panose="02020603020101020101" pitchFamily="18" charset="-127"/>
              </a:defRPr>
            </a:lvl1pPr>
          </a:lstStyle>
          <a:p>
            <a:endParaRPr kumimoji="1" lang="ko-Kore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GyeonggiTitleOTF Medium" panose="02020603020101020101" pitchFamily="18" charset="-127"/>
              </a:defRPr>
            </a:lvl1pPr>
          </a:lstStyle>
          <a:p>
            <a:fld id="{4E7E67DA-0D19-E746-AC67-3D263D67A4FB}" type="datetimeFigureOut">
              <a:rPr kumimoji="1" lang="ko-Kore-KR" altLang="en-US" smtClean="0"/>
              <a:pPr/>
              <a:t>11/02/2023</a:t>
            </a:fld>
            <a:endParaRPr kumimoji="1" lang="ko-Kore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 dirty="0"/>
              <a:t>마스터 텍스트 스타일을 편집하려면 클릭</a:t>
            </a:r>
          </a:p>
          <a:p>
            <a:pPr lvl="1"/>
            <a:r>
              <a:rPr kumimoji="1" lang="ko-KR" altLang="en-US" dirty="0"/>
              <a:t>두 번째 수준</a:t>
            </a:r>
          </a:p>
          <a:p>
            <a:pPr lvl="2"/>
            <a:r>
              <a:rPr kumimoji="1" lang="ko-KR" altLang="en-US" dirty="0"/>
              <a:t>세 번째 수준</a:t>
            </a:r>
          </a:p>
          <a:p>
            <a:pPr lvl="3"/>
            <a:r>
              <a:rPr kumimoji="1" lang="ko-KR" altLang="en-US" dirty="0"/>
              <a:t>네 번째 수준</a:t>
            </a:r>
          </a:p>
          <a:p>
            <a:pPr lvl="4"/>
            <a:r>
              <a:rPr kumimoji="1" lang="ko-KR" altLang="en-US" dirty="0"/>
              <a:t>다섯 번째 수준</a:t>
            </a:r>
            <a:endParaRPr kumimoji="1" lang="ko-Kore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GyeonggiTitleOTF Medium" panose="02020603020101020101" pitchFamily="18" charset="-127"/>
              </a:defRPr>
            </a:lvl1pPr>
          </a:lstStyle>
          <a:p>
            <a:endParaRPr kumimoji="1" lang="ko-Kore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GyeonggiTitleOTF Medium" panose="02020603020101020101" pitchFamily="18" charset="-127"/>
              </a:defRPr>
            </a:lvl1pPr>
          </a:lstStyle>
          <a:p>
            <a:fld id="{234CA8CE-722C-C442-8664-4A3D4F9859B1}" type="slidenum">
              <a:rPr kumimoji="1" lang="ko-Kore-KR" altLang="en-US" smtClean="0"/>
              <a:pPr/>
              <a:t>‹#›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3388324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GyeonggiTitleOTF Medium" panose="02020603020101020101" pitchFamily="18" charset="-127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GyeonggiTitleOTF Medium" panose="02020603020101020101" pitchFamily="18" charset="-127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GyeonggiTitleOTF Medium" panose="02020603020101020101" pitchFamily="18" charset="-127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GyeonggiTitleOTF Medium" panose="02020603020101020101" pitchFamily="18" charset="-127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GyeonggiTitleOTF Medium" panose="02020603020101020101" pitchFamily="18" charset="-127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pPr/>
              <a:t>1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9499394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>
              <a:latin typeface="+mn-l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pPr/>
              <a:t>10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0261862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이미지와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텍스트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캡션</a:t>
            </a:r>
            <a:r>
              <a:rPr lang="en-US" altLang="ko-KR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,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오디오와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텍스트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캡션</a:t>
            </a:r>
            <a:r>
              <a:rPr lang="en-US" altLang="ko-KR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, 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텍스트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캡션이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있는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비디오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쌍을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사용하는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입력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투영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모델의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훈련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프로세스를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보여줍니다</a:t>
            </a:r>
            <a:r>
              <a:rPr lang="en-US" altLang="ko-KR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. 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텍스트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캡션이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있는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비디오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쌍을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사용하는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입력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투영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모델의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훈련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프로세스를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보여줍니다</a:t>
            </a:r>
            <a:r>
              <a:rPr lang="en-US" altLang="ko-KR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. 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그리고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텍스트가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아닌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입력을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인코더에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공급하여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표현을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생성합니다</a:t>
            </a:r>
            <a:r>
              <a:rPr lang="en-US" altLang="ko-KR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.</a:t>
            </a:r>
          </a:p>
          <a:p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그런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다음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en-US" altLang="ko-KR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LLM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은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인코더에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제공한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입력과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일치하는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텍스트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캡션과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비교되는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응답을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생성</a:t>
            </a:r>
            <a:r>
              <a:rPr lang="en-US" altLang="ko-KR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. </a:t>
            </a:r>
          </a:p>
          <a:p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작동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방식은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en-US" altLang="ko-KR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LLM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이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출력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 err="1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프로젝션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모델을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통해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전달되는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신호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토큰으로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응답을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출력하고</a:t>
            </a:r>
            <a:endParaRPr lang="en-US" altLang="ko-KR" b="0" i="0" dirty="0">
              <a:solidFill>
                <a:srgbClr val="FFFFFF"/>
              </a:solidFill>
              <a:effectLst/>
              <a:latin typeface="Roboto" panose="02000000000000000000" pitchFamily="2" charset="0"/>
            </a:endParaRPr>
          </a:p>
          <a:p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캡션을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공급할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때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얻는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인코딩과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비교하는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것입니다</a:t>
            </a:r>
            <a:r>
              <a:rPr lang="en-US" altLang="ko-KR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.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확산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모델</a:t>
            </a:r>
            <a:endParaRPr kumimoji="1" lang="ko-Kore-KR" altLang="en-US" dirty="0">
              <a:latin typeface="+mn-l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pPr/>
              <a:t>11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0992871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>
              <a:latin typeface="+mn-l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pPr/>
              <a:t>2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6226136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>
              <a:latin typeface="+mn-l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pPr/>
              <a:t>3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1864317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>
              <a:latin typeface="+mn-l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pPr/>
              <a:t>4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969329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>
              <a:latin typeface="+mn-l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pPr/>
              <a:t>5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350545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>
              <a:latin typeface="+mn-l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pPr/>
              <a:t>6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7523078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>
              <a:latin typeface="+mn-l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pPr/>
              <a:t>7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8235185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모든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양식을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받아들일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뿐만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아니라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모든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양식을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출력하는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모든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체제에서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새로운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모델이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필요합니다</a:t>
            </a:r>
            <a:r>
              <a:rPr lang="en-US" altLang="ko-KR" b="0" i="0" dirty="0">
                <a:solidFill>
                  <a:srgbClr val="CCCCCC"/>
                </a:solidFill>
                <a:effectLst/>
                <a:latin typeface="Roboto" panose="02000000000000000000" pitchFamily="2" charset="0"/>
              </a:rPr>
              <a:t>.</a:t>
            </a:r>
          </a:p>
          <a:p>
            <a:r>
              <a:rPr kumimoji="1" lang="ko-KR" altLang="en-US" dirty="0" err="1">
                <a:latin typeface="+mn-lt"/>
              </a:rPr>
              <a:t>디코더</a:t>
            </a:r>
            <a:r>
              <a:rPr kumimoji="1" lang="ko-KR" altLang="en-US" dirty="0">
                <a:latin typeface="+mn-lt"/>
              </a:rPr>
              <a:t> </a:t>
            </a:r>
            <a:r>
              <a:rPr kumimoji="1" lang="en-US" altLang="ko-KR" dirty="0">
                <a:latin typeface="+mn-lt"/>
              </a:rPr>
              <a:t>: code/process_embeddings.py</a:t>
            </a:r>
            <a:endParaRPr kumimoji="1" lang="ko-Kore-KR" altLang="en-US" dirty="0">
              <a:latin typeface="+mn-l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pPr/>
              <a:t>8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410165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>
              <a:latin typeface="+mn-l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pPr/>
              <a:t>9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3755295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11/02/2023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944859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11/02/2023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420757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11/02/2023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815337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11/02/2023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832408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11/02/2023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61947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11/02/2023</a:t>
            </a:fld>
            <a:endParaRPr kumimoji="1" lang="ko-Kore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82217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11/02/2023</a:t>
            </a:fld>
            <a:endParaRPr kumimoji="1" lang="ko-Kore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51303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11/02/2023</a:t>
            </a:fld>
            <a:endParaRPr kumimoji="1" lang="ko-Kore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488926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11/02/2023</a:t>
            </a:fld>
            <a:endParaRPr kumimoji="1" lang="ko-Kore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28021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11/02/2023</a:t>
            </a:fld>
            <a:endParaRPr kumimoji="1" lang="ko-Kore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12929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11/02/2023</a:t>
            </a:fld>
            <a:endParaRPr kumimoji="1" lang="ko-Kore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564055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GyeonggiTitleOTF Medium" panose="02020603020101020101" pitchFamily="18" charset="-127"/>
              </a:defRPr>
            </a:lvl1pPr>
          </a:lstStyle>
          <a:p>
            <a:fld id="{B434692D-D85F-1540-A0C8-1EA0CA5B78D5}" type="datetimeFigureOut">
              <a:rPr kumimoji="1" lang="ko-Kore-KR" altLang="en-US" smtClean="0"/>
              <a:pPr/>
              <a:t>11/02/2023</a:t>
            </a:fld>
            <a:endParaRPr kumimoji="1" lang="ko-Kore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GyeonggiTitleOTF Medium" panose="02020603020101020101" pitchFamily="18" charset="-127"/>
              </a:defRPr>
            </a:lvl1pPr>
          </a:lstStyle>
          <a:p>
            <a:endParaRPr kumimoji="1" lang="ko-Kore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GyeonggiTitleOTF Medium" panose="02020603020101020101" pitchFamily="18" charset="-127"/>
              </a:defRPr>
            </a:lvl1pPr>
          </a:lstStyle>
          <a:p>
            <a:fld id="{55DE4BDA-059B-1647-A1B5-3021ED81D6C4}" type="slidenum">
              <a:rPr kumimoji="1" lang="ko-Kore-KR" altLang="en-US" smtClean="0"/>
              <a:pPr/>
              <a:t>‹#›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6391543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GyeonggiTitleOTF Medium" panose="02020603020101020101" pitchFamily="18" charset="-12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GyeonggiTitleOTF Medium" panose="02020603020101020101" pitchFamily="18" charset="-12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GyeonggiTitleOTF Medium" panose="02020603020101020101" pitchFamily="18" charset="-12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GyeonggiTitleOTF Medium" panose="02020603020101020101" pitchFamily="18" charset="-12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yeonggiTitleOTF Medium" panose="02020603020101020101" pitchFamily="18" charset="-12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yeonggiTitleOTF Medium" panose="02020603020101020101" pitchFamily="18" charset="-12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imagebind.metademolab.com/demo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0EEF066E-2E82-8707-FDE3-9E2E6B45A361}"/>
              </a:ext>
            </a:extLst>
          </p:cNvPr>
          <p:cNvSpPr txBox="1"/>
          <p:nvPr/>
        </p:nvSpPr>
        <p:spPr>
          <a:xfrm>
            <a:off x="3666141" y="3075057"/>
            <a:ext cx="18117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Culbot</a:t>
            </a:r>
            <a:endParaRPr lang="en-US" altLang="ko-KR" sz="4000" b="1" dirty="0">
              <a:latin typeface="GYEONGGITITLEOTF MEDIUM" panose="02020603020101020101" pitchFamily="18" charset="-127"/>
              <a:ea typeface="GYEONGGITITLEOTF MEDIUM" panose="02020603020101020101" pitchFamily="18" charset="-127"/>
              <a:cs typeface="Pretendard" panose="02000503000000020004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CCA1D99-0908-724D-1A30-EF519AB94F3F}"/>
              </a:ext>
            </a:extLst>
          </p:cNvPr>
          <p:cNvSpPr txBox="1"/>
          <p:nvPr/>
        </p:nvSpPr>
        <p:spPr>
          <a:xfrm>
            <a:off x="3327107" y="4898137"/>
            <a:ext cx="25490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김성연</a:t>
            </a:r>
            <a:r>
              <a:rPr kumimoji="1" lang="ko-KR" altLang="en-US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 </a:t>
            </a:r>
            <a:r>
              <a:rPr kumimoji="1" lang="en-US" altLang="ko-KR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,</a:t>
            </a:r>
            <a:r>
              <a:rPr kumimoji="1" lang="ko-KR" altLang="en-US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 </a:t>
            </a:r>
            <a:r>
              <a:rPr kumimoji="1" lang="ko-KR" altLang="en-US" sz="20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김영상</a:t>
            </a:r>
            <a:r>
              <a:rPr kumimoji="1" lang="en-US" altLang="ko-KR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,</a:t>
            </a:r>
            <a:r>
              <a:rPr kumimoji="1" lang="ko-KR" altLang="en-US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 조희진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ADDF0E2-2A6E-8222-B68F-0072818B8425}"/>
              </a:ext>
            </a:extLst>
          </p:cNvPr>
          <p:cNvSpPr txBox="1"/>
          <p:nvPr/>
        </p:nvSpPr>
        <p:spPr>
          <a:xfrm>
            <a:off x="4200743" y="4498027"/>
            <a:ext cx="7425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GME</a:t>
            </a:r>
            <a:endParaRPr kumimoji="1" lang="ko-KR" altLang="en-US" sz="2000" b="1" dirty="0">
              <a:latin typeface="GYEONGGITITLEOTF MEDIUM" panose="02020603020101020101" pitchFamily="18" charset="-127"/>
              <a:ea typeface="GYEONGGITITLEOTF MEDIUM" panose="02020603020101020101" pitchFamily="18" charset="-127"/>
              <a:cs typeface="Pretendard Semi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47241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6BB48D2E-DC3B-77F8-546E-C46B2913956D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en-US" sz="3200" dirty="0" err="1">
                <a:ea typeface="GyeonggiTitleOTF Medium" panose="02020603020101020101" pitchFamily="18" charset="-127"/>
              </a:rPr>
              <a:t>MosIT</a:t>
            </a:r>
            <a:endParaRPr kumimoji="1" lang="ko-Kore-KR" altLang="en-US" sz="3200" dirty="0">
              <a:ea typeface="GyeonggiTitleOTF Medium" panose="02020603020101020101" pitchFamily="18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316CE4A-EB77-250F-0673-DEF7E587C0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58153"/>
            <a:ext cx="7886700" cy="481881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v"/>
            </a:pPr>
            <a:r>
              <a:rPr lang="en-US" altLang="ko-Kore-KR" sz="2000" dirty="0">
                <a:ea typeface="GyeonggiTitleOTF Medium" panose="02020603020101020101" pitchFamily="18" charset="-127"/>
              </a:rPr>
              <a:t>M</a:t>
            </a:r>
            <a:r>
              <a:rPr lang="en-US" altLang="ko-Kore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odality-switching instruction tuning (</a:t>
            </a:r>
            <a:r>
              <a:rPr lang="ko-KR" altLang="en-US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사람이 직접 만든 </a:t>
            </a:r>
            <a:r>
              <a:rPr lang="en-US" altLang="ko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5</a:t>
            </a:r>
            <a:r>
              <a:rPr lang="ko-KR" altLang="en-US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천 개 데이터 활용</a:t>
            </a:r>
            <a:r>
              <a:rPr lang="en-US" altLang="ko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, </a:t>
            </a:r>
            <a:r>
              <a:rPr lang="ko-KR" altLang="en-US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정보보호 문제로 공유</a:t>
            </a:r>
            <a:r>
              <a:rPr lang="en-US" altLang="ko-KR" sz="2000" dirty="0">
                <a:ea typeface="GyeonggiTitleOTF Medium" panose="02020603020101020101" pitchFamily="18" charset="-127"/>
              </a:rPr>
              <a:t> </a:t>
            </a:r>
            <a:r>
              <a:rPr lang="ko-KR" altLang="en-US" sz="2000" dirty="0" err="1">
                <a:ea typeface="GyeonggiTitleOTF Medium" panose="02020603020101020101" pitchFamily="18" charset="-127"/>
              </a:rPr>
              <a:t>안해줌</a:t>
            </a:r>
            <a:r>
              <a:rPr lang="en-US" altLang="ko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)</a:t>
            </a:r>
            <a:endParaRPr lang="en" altLang="ko-Kore-KR" sz="20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pPr lvl="1">
              <a:buFont typeface="Wingdings" pitchFamily="2" charset="2"/>
              <a:buChar char="§"/>
            </a:pPr>
            <a:r>
              <a:rPr lang="en-US" altLang="ko-KR" sz="1600" dirty="0">
                <a:ea typeface="GyeonggiTitleOTF Medium" panose="02020603020101020101" pitchFamily="18" charset="-127"/>
              </a:rPr>
              <a:t>‘Text’ — ‘X’</a:t>
            </a:r>
          </a:p>
          <a:p>
            <a:pPr lvl="1">
              <a:buFont typeface="Wingdings" pitchFamily="2" charset="2"/>
              <a:buChar char="§"/>
            </a:pPr>
            <a:r>
              <a:rPr lang="en-US" altLang="ko-Kore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‘X’ — ‘Text’</a:t>
            </a:r>
          </a:p>
          <a:p>
            <a:pPr lvl="1">
              <a:buFont typeface="Wingdings" pitchFamily="2" charset="2"/>
              <a:buChar char="§"/>
            </a:pPr>
            <a:r>
              <a:rPr lang="en-US" altLang="ko-Kore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‘</a:t>
            </a:r>
            <a:r>
              <a:rPr lang="en-US" altLang="ko-Kore-KR" sz="16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Text+X</a:t>
            </a:r>
            <a:r>
              <a:rPr lang="en-US" altLang="ko-Kore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’ — ‘X’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C41C184-B35F-55C5-A8D7-0F12D0EE02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620" y="3018553"/>
            <a:ext cx="8542760" cy="338385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0929A0D-4CA2-B645-B595-D701764840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8999" y="1832369"/>
            <a:ext cx="2379929" cy="1244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3747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6BB48D2E-DC3B-77F8-546E-C46B2913956D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en-US" sz="3200" dirty="0">
                <a:ea typeface="GyeonggiTitleOTF Medium" panose="02020603020101020101" pitchFamily="18" charset="-127"/>
              </a:rPr>
              <a:t>Lightweight alignment learning techniques</a:t>
            </a:r>
            <a:endParaRPr kumimoji="1" lang="ko-Kore-KR" altLang="en-US" sz="3200" dirty="0">
              <a:ea typeface="GyeonggiTitleOTF Medium" panose="02020603020101020101" pitchFamily="18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316CE4A-EB77-250F-0673-DEF7E587C0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58153"/>
            <a:ext cx="7886700" cy="481881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v"/>
            </a:pPr>
            <a:r>
              <a:rPr lang="ko-KR" altLang="en-US" sz="2000" dirty="0">
                <a:ea typeface="GyeonggiTitleOTF Medium" panose="02020603020101020101" pitchFamily="18" charset="-127"/>
              </a:rPr>
              <a:t>요점</a:t>
            </a:r>
            <a:endParaRPr lang="en-US" altLang="ko-KR" sz="1600" dirty="0">
              <a:ea typeface="GyeonggiTitleOTF Medium" panose="02020603020101020101" pitchFamily="18" charset="-127"/>
            </a:endParaRPr>
          </a:p>
          <a:p>
            <a:pPr lvl="1">
              <a:buFont typeface="Wingdings" pitchFamily="2" charset="2"/>
              <a:buChar char="§"/>
            </a:pPr>
            <a:r>
              <a:rPr lang="en-US" altLang="ko-Kore-KR" sz="1600" dirty="0">
                <a:ea typeface="GyeonggiTitleOTF Medium" panose="02020603020101020101" pitchFamily="18" charset="-127"/>
              </a:rPr>
              <a:t>P</a:t>
            </a:r>
            <a:r>
              <a:rPr lang="en-US" altLang="ko-Kore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roduce the caption of each input modality against the gold caption. </a:t>
            </a:r>
          </a:p>
          <a:p>
            <a:pPr lvl="1">
              <a:buFont typeface="Wingdings" pitchFamily="2" charset="2"/>
              <a:buChar char="§"/>
            </a:pPr>
            <a:r>
              <a:rPr lang="en-US" altLang="ko-Kore-KR" sz="1600" dirty="0">
                <a:ea typeface="GyeonggiTitleOTF Medium" panose="02020603020101020101" pitchFamily="18" charset="-127"/>
              </a:rPr>
              <a:t>M</a:t>
            </a:r>
            <a:r>
              <a:rPr lang="en-US" altLang="ko-Kore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inimizing the distance between the LLM’s modal signal token representations (after each Transformer-based project layer) and the conditional text representations of the diffusion models.</a:t>
            </a:r>
          </a:p>
          <a:p>
            <a:pPr>
              <a:buFont typeface="Wingdings" pitchFamily="2" charset="2"/>
              <a:buChar char="v"/>
            </a:pPr>
            <a:endParaRPr lang="en-US" altLang="ko-KR" sz="1600" dirty="0">
              <a:highlight>
                <a:srgbClr val="FFFF00"/>
              </a:highlight>
              <a:ea typeface="GyeonggiTitleOTF Medium" panose="02020603020101020101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2C9964F-C685-34EF-6AFA-242360B636E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483"/>
          <a:stretch/>
        </p:blipFill>
        <p:spPr>
          <a:xfrm>
            <a:off x="452285" y="2832529"/>
            <a:ext cx="6351638" cy="402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5208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9E93F1E-86F9-06C6-ADB2-221A18DC8F6E}"/>
              </a:ext>
            </a:extLst>
          </p:cNvPr>
          <p:cNvSpPr txBox="1"/>
          <p:nvPr/>
        </p:nvSpPr>
        <p:spPr>
          <a:xfrm>
            <a:off x="3472179" y="2932345"/>
            <a:ext cx="25138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감사합니다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67BFEB-8768-4A0F-E1D9-DE500EF01170}"/>
              </a:ext>
            </a:extLst>
          </p:cNvPr>
          <p:cNvSpPr txBox="1"/>
          <p:nvPr/>
        </p:nvSpPr>
        <p:spPr>
          <a:xfrm>
            <a:off x="3327107" y="4898137"/>
            <a:ext cx="24897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김성연</a:t>
            </a:r>
            <a:r>
              <a:rPr kumimoji="1" lang="en-US" altLang="ko-KR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,</a:t>
            </a:r>
            <a:r>
              <a:rPr kumimoji="1" lang="ko-KR" altLang="en-US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 </a:t>
            </a:r>
            <a:r>
              <a:rPr kumimoji="1" lang="ko-KR" altLang="en-US" sz="20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김영상</a:t>
            </a:r>
            <a:r>
              <a:rPr kumimoji="1" lang="en-US" altLang="ko-KR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,</a:t>
            </a:r>
            <a:r>
              <a:rPr kumimoji="1" lang="ko-KR" altLang="en-US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 조희진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6173E0-578F-3378-0946-86463AAD99BA}"/>
              </a:ext>
            </a:extLst>
          </p:cNvPr>
          <p:cNvSpPr txBox="1"/>
          <p:nvPr/>
        </p:nvSpPr>
        <p:spPr>
          <a:xfrm>
            <a:off x="4200743" y="4498027"/>
            <a:ext cx="7425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GME</a:t>
            </a:r>
            <a:endParaRPr kumimoji="1" lang="ko-KR" altLang="en-US" sz="2000" b="1" dirty="0">
              <a:latin typeface="GYEONGGITITLEOTF MEDIUM" panose="02020603020101020101" pitchFamily="18" charset="-127"/>
              <a:ea typeface="GYEONGGITITLEOTF MEDIUM" panose="02020603020101020101" pitchFamily="18" charset="-127"/>
              <a:cs typeface="Pretendard Semi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360580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49053079-1092-ACC2-6F63-08A9373871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206" y="1142802"/>
            <a:ext cx="8847587" cy="457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4791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6BB48D2E-DC3B-77F8-546E-C46B2913956D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32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Culbot</a:t>
            </a:r>
            <a:endParaRPr kumimoji="1" lang="ko-Kore-KR" altLang="en-US" sz="3200" dirty="0">
              <a:ea typeface="GyeonggiTitleOTF Medium" panose="02020603020101020101" pitchFamily="18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0C0D0895-5A88-065D-0097-2943571F16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1438502"/>
            <a:ext cx="7772400" cy="4264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3555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6BB48D2E-DC3B-77F8-546E-C46B2913956D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32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Culbot</a:t>
            </a:r>
            <a:r>
              <a:rPr lang="ko-KR" altLang="en-US" sz="32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 </a:t>
            </a:r>
            <a:r>
              <a:rPr lang="en-US" altLang="ko-KR" sz="32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–</a:t>
            </a:r>
            <a:r>
              <a:rPr lang="ko-KR" altLang="en-US" sz="32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 충북대 관련 질문</a:t>
            </a:r>
            <a:endParaRPr kumimoji="1" lang="ko-Kore-KR" altLang="en-US" sz="3200" dirty="0">
              <a:ea typeface="GyeonggiTitleOTF Medium" panose="0202060302010102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4634D33-D2F7-5218-F30C-94513960A162}"/>
              </a:ext>
            </a:extLst>
          </p:cNvPr>
          <p:cNvSpPr/>
          <p:nvPr/>
        </p:nvSpPr>
        <p:spPr>
          <a:xfrm>
            <a:off x="3110593" y="2851275"/>
            <a:ext cx="1461407" cy="71845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RAG</a:t>
            </a:r>
            <a:r>
              <a:rPr kumimoji="1"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kumimoji="1" lang="en-US" altLang="ko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</a:t>
            </a:r>
            <a:r>
              <a:rPr kumimoji="1"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의대</a:t>
            </a:r>
            <a:r>
              <a:rPr kumimoji="1" lang="en-US" altLang="ko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)</a:t>
            </a:r>
            <a:endParaRPr kumimoji="1" lang="ko-Kore-KR" altLang="en-US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3D128C-DB64-B052-E9B4-BB22B076A259}"/>
              </a:ext>
            </a:extLst>
          </p:cNvPr>
          <p:cNvSpPr/>
          <p:nvPr/>
        </p:nvSpPr>
        <p:spPr>
          <a:xfrm>
            <a:off x="5793508" y="3364466"/>
            <a:ext cx="1461407" cy="71845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LLM</a:t>
            </a:r>
            <a:endParaRPr kumimoji="1" lang="ko-Kore-KR" altLang="en-US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62E3F1-26FD-02FB-ACE3-70D224E9858A}"/>
              </a:ext>
            </a:extLst>
          </p:cNvPr>
          <p:cNvSpPr txBox="1"/>
          <p:nvPr/>
        </p:nvSpPr>
        <p:spPr>
          <a:xfrm>
            <a:off x="404935" y="3549525"/>
            <a:ext cx="1244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사용자</a:t>
            </a:r>
            <a:r>
              <a:rPr kumimoji="1"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입력</a:t>
            </a:r>
            <a:endParaRPr kumimoji="1" lang="ko-Kore-KR" altLang="en-US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D643B24C-46FB-642E-4C68-674725F27E15}"/>
              </a:ext>
            </a:extLst>
          </p:cNvPr>
          <p:cNvCxnSpPr>
            <a:cxnSpLocks/>
            <a:stCxn id="8" idx="3"/>
            <a:endCxn id="41" idx="1"/>
          </p:cNvCxnSpPr>
          <p:nvPr/>
        </p:nvCxnSpPr>
        <p:spPr>
          <a:xfrm>
            <a:off x="1649186" y="3734191"/>
            <a:ext cx="1461406" cy="4758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FEA60AD3-F61E-5250-2398-C0B31905822F}"/>
              </a:ext>
            </a:extLst>
          </p:cNvPr>
          <p:cNvCxnSpPr>
            <a:cxnSpLocks/>
            <a:stCxn id="8" idx="3"/>
            <a:endCxn id="3" idx="1"/>
          </p:cNvCxnSpPr>
          <p:nvPr/>
        </p:nvCxnSpPr>
        <p:spPr>
          <a:xfrm flipV="1">
            <a:off x="1649186" y="3210504"/>
            <a:ext cx="1461407" cy="5236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84FE0B0B-BCF0-EC60-0FF5-C7F139C7F3A9}"/>
              </a:ext>
            </a:extLst>
          </p:cNvPr>
          <p:cNvCxnSpPr>
            <a:cxnSpLocks/>
            <a:stCxn id="41" idx="3"/>
            <a:endCxn id="6" idx="1"/>
          </p:cNvCxnSpPr>
          <p:nvPr/>
        </p:nvCxnSpPr>
        <p:spPr>
          <a:xfrm flipV="1">
            <a:off x="4571999" y="3723695"/>
            <a:ext cx="1221509" cy="4863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5E7BF883-EB4C-D8D2-B1BD-B72167B1043C}"/>
              </a:ext>
            </a:extLst>
          </p:cNvPr>
          <p:cNvCxnSpPr>
            <a:cxnSpLocks/>
            <a:stCxn id="3" idx="3"/>
            <a:endCxn id="6" idx="1"/>
          </p:cNvCxnSpPr>
          <p:nvPr/>
        </p:nvCxnSpPr>
        <p:spPr>
          <a:xfrm>
            <a:off x="4572000" y="3210504"/>
            <a:ext cx="1221508" cy="5131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27A85DCE-DF14-3478-1A85-09F3B6376FD8}"/>
              </a:ext>
            </a:extLst>
          </p:cNvPr>
          <p:cNvSpPr txBox="1"/>
          <p:nvPr/>
        </p:nvSpPr>
        <p:spPr>
          <a:xfrm>
            <a:off x="7981394" y="3549525"/>
            <a:ext cx="5854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응답</a:t>
            </a:r>
          </a:p>
        </p:txBody>
      </p: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7B141594-30EB-67E9-AD63-668C15EB5193}"/>
              </a:ext>
            </a:extLst>
          </p:cNvPr>
          <p:cNvCxnSpPr>
            <a:cxnSpLocks/>
            <a:stCxn id="6" idx="3"/>
            <a:endCxn id="32" idx="1"/>
          </p:cNvCxnSpPr>
          <p:nvPr/>
        </p:nvCxnSpPr>
        <p:spPr>
          <a:xfrm>
            <a:off x="7254915" y="3723695"/>
            <a:ext cx="726479" cy="104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126CD085-B8EC-BB68-ECB1-DE4C073DDC43}"/>
              </a:ext>
            </a:extLst>
          </p:cNvPr>
          <p:cNvSpPr txBox="1"/>
          <p:nvPr/>
        </p:nvSpPr>
        <p:spPr>
          <a:xfrm>
            <a:off x="1553489" y="5071564"/>
            <a:ext cx="2287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충북대 키워드가 있으면</a:t>
            </a:r>
            <a:endParaRPr kumimoji="1" lang="ko-Kore-KR" altLang="en-US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62517E3F-944C-B7C7-F60F-0892C23CBBAF}"/>
              </a:ext>
            </a:extLst>
          </p:cNvPr>
          <p:cNvSpPr/>
          <p:nvPr/>
        </p:nvSpPr>
        <p:spPr>
          <a:xfrm>
            <a:off x="3110592" y="3850804"/>
            <a:ext cx="1461407" cy="71845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RAG</a:t>
            </a:r>
            <a:r>
              <a:rPr kumimoji="1"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kumimoji="1" lang="en-US" altLang="ko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</a:t>
            </a:r>
            <a:r>
              <a:rPr kumimoji="1"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충북대</a:t>
            </a:r>
            <a:r>
              <a:rPr kumimoji="1" lang="en-US" altLang="ko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)</a:t>
            </a:r>
            <a:endParaRPr kumimoji="1" lang="ko-Kore-KR" altLang="en-US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7F6992FC-70D7-CD00-87DE-797C16926306}"/>
              </a:ext>
            </a:extLst>
          </p:cNvPr>
          <p:cNvSpPr/>
          <p:nvPr/>
        </p:nvSpPr>
        <p:spPr>
          <a:xfrm>
            <a:off x="1654415" y="2449284"/>
            <a:ext cx="6248614" cy="1274411"/>
          </a:xfrm>
          <a:prstGeom prst="rect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7137C366-BC37-FDE7-8932-848F3CB53F1E}"/>
              </a:ext>
            </a:extLst>
          </p:cNvPr>
          <p:cNvSpPr/>
          <p:nvPr/>
        </p:nvSpPr>
        <p:spPr>
          <a:xfrm>
            <a:off x="1649186" y="3765672"/>
            <a:ext cx="6248614" cy="1274411"/>
          </a:xfrm>
          <a:prstGeom prst="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A3F0C29A-FF34-8017-F1BF-34C19C5AA2C3}"/>
              </a:ext>
            </a:extLst>
          </p:cNvPr>
          <p:cNvSpPr txBox="1"/>
          <p:nvPr/>
        </p:nvSpPr>
        <p:spPr>
          <a:xfrm>
            <a:off x="1553489" y="2035434"/>
            <a:ext cx="22974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충북대 키워드가 없으면</a:t>
            </a:r>
            <a:endParaRPr kumimoji="1" lang="ko-Kore-KR" altLang="en-US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143628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6BB48D2E-DC3B-77F8-546E-C46B2913956D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32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Culbot</a:t>
            </a:r>
            <a:r>
              <a:rPr lang="ko-KR" altLang="en-US" sz="32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 </a:t>
            </a:r>
            <a:r>
              <a:rPr lang="en-US" altLang="ko-KR" sz="32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–</a:t>
            </a:r>
            <a:r>
              <a:rPr lang="ko-KR" altLang="en-US" sz="32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 의대 데이터 질문</a:t>
            </a:r>
            <a:endParaRPr kumimoji="1" lang="ko-Kore-KR" altLang="en-US" sz="3200" dirty="0">
              <a:ea typeface="GyeonggiTitleOTF Medium" panose="0202060302010102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4634D33-D2F7-5218-F30C-94513960A162}"/>
              </a:ext>
            </a:extLst>
          </p:cNvPr>
          <p:cNvSpPr/>
          <p:nvPr/>
        </p:nvSpPr>
        <p:spPr>
          <a:xfrm>
            <a:off x="3841296" y="3603170"/>
            <a:ext cx="1461407" cy="71845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RAG</a:t>
            </a:r>
            <a:endParaRPr kumimoji="1" lang="ko-Kore-KR" altLang="en-US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3D128C-DB64-B052-E9B4-BB22B076A259}"/>
              </a:ext>
            </a:extLst>
          </p:cNvPr>
          <p:cNvSpPr/>
          <p:nvPr/>
        </p:nvSpPr>
        <p:spPr>
          <a:xfrm>
            <a:off x="5660714" y="3593066"/>
            <a:ext cx="1461407" cy="71845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LLM</a:t>
            </a:r>
            <a:endParaRPr kumimoji="1" lang="ko-Kore-KR" altLang="en-US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62E3F1-26FD-02FB-ACE3-70D224E9858A}"/>
              </a:ext>
            </a:extLst>
          </p:cNvPr>
          <p:cNvSpPr txBox="1"/>
          <p:nvPr/>
        </p:nvSpPr>
        <p:spPr>
          <a:xfrm>
            <a:off x="272141" y="3778125"/>
            <a:ext cx="1244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사용자</a:t>
            </a:r>
            <a:r>
              <a:rPr kumimoji="1"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입력</a:t>
            </a:r>
            <a:endParaRPr kumimoji="1" lang="ko-Kore-KR" altLang="en-US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FC0097A-DE7F-12AE-9B79-FE7153B51D5D}"/>
              </a:ext>
            </a:extLst>
          </p:cNvPr>
          <p:cNvSpPr/>
          <p:nvPr/>
        </p:nvSpPr>
        <p:spPr>
          <a:xfrm>
            <a:off x="2021878" y="2792577"/>
            <a:ext cx="1461407" cy="71845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유의어 사전</a:t>
            </a:r>
            <a:endParaRPr kumimoji="1" lang="ko-Kore-KR" altLang="en-US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D643B24C-46FB-642E-4C68-674725F27E15}"/>
              </a:ext>
            </a:extLst>
          </p:cNvPr>
          <p:cNvCxnSpPr>
            <a:cxnSpLocks/>
            <a:stCxn id="8" idx="3"/>
            <a:endCxn id="3" idx="1"/>
          </p:cNvCxnSpPr>
          <p:nvPr/>
        </p:nvCxnSpPr>
        <p:spPr>
          <a:xfrm flipV="1">
            <a:off x="1516392" y="3962399"/>
            <a:ext cx="2324904" cy="3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FEA60AD3-F61E-5250-2398-C0B31905822F}"/>
              </a:ext>
            </a:extLst>
          </p:cNvPr>
          <p:cNvCxnSpPr>
            <a:cxnSpLocks/>
            <a:stCxn id="8" idx="0"/>
            <a:endCxn id="9" idx="1"/>
          </p:cNvCxnSpPr>
          <p:nvPr/>
        </p:nvCxnSpPr>
        <p:spPr>
          <a:xfrm flipV="1">
            <a:off x="894267" y="3151806"/>
            <a:ext cx="1127611" cy="6263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84FE0B0B-BCF0-EC60-0FF5-C7F139C7F3A9}"/>
              </a:ext>
            </a:extLst>
          </p:cNvPr>
          <p:cNvCxnSpPr>
            <a:stCxn id="9" idx="3"/>
            <a:endCxn id="3" idx="0"/>
          </p:cNvCxnSpPr>
          <p:nvPr/>
        </p:nvCxnSpPr>
        <p:spPr>
          <a:xfrm>
            <a:off x="3483285" y="3151806"/>
            <a:ext cx="1088715" cy="4513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5E7BF883-EB4C-D8D2-B1BD-B72167B1043C}"/>
              </a:ext>
            </a:extLst>
          </p:cNvPr>
          <p:cNvCxnSpPr>
            <a:cxnSpLocks/>
            <a:stCxn id="3" idx="3"/>
            <a:endCxn id="6" idx="1"/>
          </p:cNvCxnSpPr>
          <p:nvPr/>
        </p:nvCxnSpPr>
        <p:spPr>
          <a:xfrm flipV="1">
            <a:off x="5302703" y="3952295"/>
            <a:ext cx="358011" cy="10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27A85DCE-DF14-3478-1A85-09F3B6376FD8}"/>
              </a:ext>
            </a:extLst>
          </p:cNvPr>
          <p:cNvSpPr txBox="1"/>
          <p:nvPr/>
        </p:nvSpPr>
        <p:spPr>
          <a:xfrm>
            <a:off x="7848600" y="3778125"/>
            <a:ext cx="5854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응답</a:t>
            </a:r>
          </a:p>
        </p:txBody>
      </p: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7B141594-30EB-67E9-AD63-668C15EB5193}"/>
              </a:ext>
            </a:extLst>
          </p:cNvPr>
          <p:cNvCxnSpPr>
            <a:cxnSpLocks/>
            <a:stCxn id="6" idx="3"/>
            <a:endCxn id="32" idx="1"/>
          </p:cNvCxnSpPr>
          <p:nvPr/>
        </p:nvCxnSpPr>
        <p:spPr>
          <a:xfrm>
            <a:off x="7122121" y="3952295"/>
            <a:ext cx="726479" cy="104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461BD019-9028-511B-84E3-609B0DF0CAB1}"/>
              </a:ext>
            </a:extLst>
          </p:cNvPr>
          <p:cNvSpPr/>
          <p:nvPr/>
        </p:nvSpPr>
        <p:spPr>
          <a:xfrm>
            <a:off x="272142" y="2503714"/>
            <a:ext cx="5030562" cy="127441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9476182C-361C-9E3F-654D-17127CE1F6D2}"/>
              </a:ext>
            </a:extLst>
          </p:cNvPr>
          <p:cNvSpPr/>
          <p:nvPr/>
        </p:nvSpPr>
        <p:spPr>
          <a:xfrm>
            <a:off x="266913" y="3820102"/>
            <a:ext cx="5030562" cy="1274411"/>
          </a:xfrm>
          <a:prstGeom prst="rect">
            <a:avLst/>
          </a:prstGeom>
          <a:noFill/>
          <a:ln w="57150">
            <a:solidFill>
              <a:srgbClr val="00B0F0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B82FF6F-A98B-80C1-4A00-36C8BE0CDE6F}"/>
              </a:ext>
            </a:extLst>
          </p:cNvPr>
          <p:cNvSpPr txBox="1"/>
          <p:nvPr/>
        </p:nvSpPr>
        <p:spPr>
          <a:xfrm>
            <a:off x="364885" y="2144878"/>
            <a:ext cx="48782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쓰레드</a:t>
            </a:r>
            <a:r>
              <a:rPr kumimoji="1"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kumimoji="1" lang="en-US" altLang="ko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1 – </a:t>
            </a:r>
            <a:r>
              <a:rPr kumimoji="1"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원본 문장과 차이가 없다면 쓰레드</a:t>
            </a:r>
            <a:r>
              <a:rPr kumimoji="1" lang="en-US" altLang="ko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1</a:t>
            </a:r>
            <a:r>
              <a:rPr kumimoji="1"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종료</a:t>
            </a:r>
            <a:endParaRPr kumimoji="1" lang="ko-Kore-KR" altLang="en-US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26CD085-B8EC-BB68-ECB1-DE4C073DDC43}"/>
              </a:ext>
            </a:extLst>
          </p:cNvPr>
          <p:cNvSpPr txBox="1"/>
          <p:nvPr/>
        </p:nvSpPr>
        <p:spPr>
          <a:xfrm>
            <a:off x="364885" y="5136490"/>
            <a:ext cx="9749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쓰레드</a:t>
            </a:r>
            <a:r>
              <a:rPr kumimoji="1"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kumimoji="1" lang="en-US" altLang="ko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2</a:t>
            </a:r>
            <a:endParaRPr kumimoji="1" lang="ko-Kore-KR" altLang="en-US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533213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6BB48D2E-DC3B-77F8-546E-C46B2913956D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32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Culbot</a:t>
            </a:r>
            <a:r>
              <a:rPr lang="ko-KR" altLang="en-US" sz="32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 </a:t>
            </a:r>
            <a:r>
              <a:rPr lang="en-US" altLang="ko-KR" sz="32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-</a:t>
            </a:r>
            <a:r>
              <a:rPr lang="ko-KR" altLang="en-US" sz="32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충북대</a:t>
            </a:r>
            <a:endParaRPr kumimoji="1" lang="ko-Kore-KR" altLang="en-US" sz="3200" dirty="0">
              <a:ea typeface="GyeonggiTitleOTF Medium" panose="0202060302010102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2CF3F9A-E47C-BA9B-F90C-7852C770F7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857" y="1331622"/>
            <a:ext cx="7772400" cy="1560413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FE6365C8-56A5-1F8F-7B79-58BAD21819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857" y="2957080"/>
            <a:ext cx="7772400" cy="47192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60A80C4-6A65-7D8E-1910-8188268C39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9857" y="3739041"/>
            <a:ext cx="7772400" cy="1787337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830D7566-1106-EEC7-9664-3BBAC33E92C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9857" y="5653994"/>
            <a:ext cx="7772400" cy="709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2003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6BB48D2E-DC3B-77F8-546E-C46B2913956D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32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Culbot</a:t>
            </a:r>
            <a:r>
              <a:rPr lang="ko-KR" altLang="en-US" sz="32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 </a:t>
            </a:r>
            <a:r>
              <a:rPr lang="en-US" altLang="ko-KR" sz="32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-</a:t>
            </a:r>
            <a:r>
              <a:rPr lang="ko-KR" altLang="en-US" sz="32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 의대</a:t>
            </a:r>
            <a:endParaRPr kumimoji="1" lang="ko-Kore-KR" altLang="en-US" sz="3200" dirty="0">
              <a:ea typeface="GyeonggiTitleOTF Medium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483973E-3529-01A4-AC22-368E657829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286" y="1363681"/>
            <a:ext cx="7772400" cy="167046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E11DE7DD-C2AF-8079-D4C7-8BEFE2F7AF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286" y="3330749"/>
            <a:ext cx="7772400" cy="2152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749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6BB48D2E-DC3B-77F8-546E-C46B2913956D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32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Culbot</a:t>
            </a:r>
            <a:r>
              <a:rPr lang="en-US" altLang="ko-KR" sz="32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-</a:t>
            </a:r>
            <a:r>
              <a:rPr lang="ko-KR" altLang="en-US" sz="32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 의대</a:t>
            </a:r>
            <a:endParaRPr kumimoji="1" lang="ko-Kore-KR" altLang="en-US" sz="3200" dirty="0">
              <a:ea typeface="GyeonggiTitleOTF Medium" panose="0202060302010102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5AC48AF-4D76-66F9-BC3D-263E390D1A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286" y="1593342"/>
            <a:ext cx="7772400" cy="1319721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3BAB4BC5-E43B-98BC-114E-B53BCFD5F4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286" y="3033346"/>
            <a:ext cx="7772400" cy="1096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2897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6BB48D2E-DC3B-77F8-546E-C46B2913956D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en-US" sz="3200" dirty="0" err="1">
                <a:ea typeface="GyeonggiTitleOTF Medium" panose="02020603020101020101" pitchFamily="18" charset="-127"/>
              </a:rPr>
              <a:t>NExT</a:t>
            </a:r>
            <a:r>
              <a:rPr kumimoji="1" lang="en-US" altLang="en-US" sz="3200" dirty="0">
                <a:ea typeface="GyeonggiTitleOTF Medium" panose="02020603020101020101" pitchFamily="18" charset="-127"/>
              </a:rPr>
              <a:t>-GPT</a:t>
            </a:r>
            <a:endParaRPr kumimoji="1" lang="ko-Kore-KR" altLang="en-US" sz="3200" dirty="0">
              <a:ea typeface="GyeonggiTitleOTF Medium" panose="02020603020101020101" pitchFamily="18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316CE4A-EB77-250F-0673-DEF7E587C0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58153"/>
            <a:ext cx="7886700" cy="481881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v"/>
            </a:pPr>
            <a:r>
              <a:rPr lang="en" altLang="ko-Kore-KR" sz="2000" dirty="0">
                <a:ea typeface="GyeonggiTitleOTF Medium" panose="02020603020101020101" pitchFamily="18" charset="-127"/>
              </a:rPr>
              <a:t>N</a:t>
            </a:r>
            <a:r>
              <a:rPr lang="en-US" altLang="ko-Kore-KR" sz="2000" dirty="0">
                <a:ea typeface="GyeonggiTitleOTF Medium" panose="02020603020101020101" pitchFamily="18" charset="-127"/>
              </a:rPr>
              <a:t>E</a:t>
            </a:r>
            <a:r>
              <a:rPr lang="en" altLang="ko-Kore-KR" sz="2000" dirty="0">
                <a:ea typeface="GyeonggiTitleOTF Medium" panose="02020603020101020101" pitchFamily="18" charset="-127"/>
              </a:rPr>
              <a:t>xT-GPT</a:t>
            </a:r>
            <a:endParaRPr lang="en" altLang="ko-Kore-KR" sz="20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pPr lvl="1">
              <a:buFont typeface="Wingdings" pitchFamily="2" charset="2"/>
              <a:buChar char="§"/>
            </a:pPr>
            <a:r>
              <a:rPr lang="en-US" altLang="ko-KR" sz="1600" dirty="0">
                <a:ea typeface="GyeonggiTitleOTF Medium" panose="02020603020101020101" pitchFamily="18" charset="-127"/>
              </a:rPr>
              <a:t>A</a:t>
            </a:r>
            <a:r>
              <a:rPr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n any-to-any </a:t>
            </a:r>
            <a:r>
              <a:rPr lang="en-US" altLang="ko-KR" sz="16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MultiModal</a:t>
            </a:r>
            <a:r>
              <a:rPr lang="en-US" altLang="ko-KR" sz="16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-LLM</a:t>
            </a:r>
            <a:r>
              <a:rPr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designed to seamlessly handle input and output in any combination of four modalities: text, images, videos, and audio.</a:t>
            </a:r>
          </a:p>
          <a:p>
            <a:pPr lvl="1">
              <a:buFont typeface="Wingdings" pitchFamily="2" charset="2"/>
              <a:buChar char="§"/>
            </a:pPr>
            <a:r>
              <a:rPr lang="en-US" altLang="ko-Kore-KR" sz="1600" dirty="0">
                <a:ea typeface="GyeonggiTitleOTF Medium" panose="02020603020101020101" pitchFamily="18" charset="-127"/>
              </a:rPr>
              <a:t>4</a:t>
            </a:r>
            <a:r>
              <a:rPr lang="ko-KR" altLang="en-US" sz="1600" dirty="0">
                <a:ea typeface="GyeonggiTitleOTF Medium" panose="02020603020101020101" pitchFamily="18" charset="-127"/>
              </a:rPr>
              <a:t>가지 형식의 조합으로 입력 및 출력을 원활하게 처리하도록 설계된 </a:t>
            </a:r>
            <a:r>
              <a:rPr lang="en-US" altLang="ko-KR" sz="1600" dirty="0">
                <a:ea typeface="GyeonggiTitleOTF Medium" panose="02020603020101020101" pitchFamily="18" charset="-127"/>
              </a:rPr>
              <a:t>vicuna7b</a:t>
            </a:r>
            <a:r>
              <a:rPr lang="ko-KR" altLang="en-US" sz="1600" dirty="0">
                <a:ea typeface="GyeonggiTitleOTF Medium" panose="02020603020101020101" pitchFamily="18" charset="-127"/>
              </a:rPr>
              <a:t> 기반 </a:t>
            </a:r>
            <a:r>
              <a:rPr lang="en-US" altLang="ko-KR" sz="1600" dirty="0">
                <a:ea typeface="GyeonggiTitleOTF Medium" panose="02020603020101020101" pitchFamily="18" charset="-127"/>
              </a:rPr>
              <a:t>MM-LLM</a:t>
            </a:r>
            <a:endParaRPr lang="en-US" altLang="ko-Kore-KR" sz="16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pPr>
              <a:buFont typeface="Wingdings" pitchFamily="2" charset="2"/>
              <a:buChar char="v"/>
            </a:pPr>
            <a:r>
              <a:rPr lang="ko-KR" altLang="en-US" sz="2000" dirty="0">
                <a:ea typeface="GyeonggiTitleOTF Medium" panose="02020603020101020101" pitchFamily="18" charset="-127"/>
              </a:rPr>
              <a:t>특징</a:t>
            </a:r>
            <a:endParaRPr lang="en" altLang="ko-Kore-KR" sz="20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pPr lvl="1">
              <a:buFont typeface="Wingdings" pitchFamily="2" charset="2"/>
              <a:buChar char="§"/>
            </a:pPr>
            <a:r>
              <a:rPr lang="en-US" altLang="ko-KR" sz="16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ImageBind</a:t>
            </a:r>
            <a:r>
              <a:rPr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(</a:t>
            </a:r>
            <a:r>
              <a:rPr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  <a:hlinkClick r:id="rId3"/>
              </a:rPr>
              <a:t>https://imagebind.metademolab.com/demo</a:t>
            </a:r>
            <a:r>
              <a:rPr lang="en-US" altLang="ko-KR" sz="1600" dirty="0">
                <a:ea typeface="GyeonggiTitleOTF Medium" panose="02020603020101020101" pitchFamily="18" charset="-127"/>
              </a:rPr>
              <a:t>)</a:t>
            </a:r>
            <a:endParaRPr lang="en-US" altLang="ko-KR" sz="16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pPr lvl="1">
              <a:buFont typeface="Wingdings" pitchFamily="2" charset="2"/>
              <a:buChar char="§"/>
            </a:pPr>
            <a:r>
              <a:rPr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lightweight alignment learning techniques</a:t>
            </a:r>
            <a:endParaRPr lang="en-US" altLang="ko-KR" sz="1600" dirty="0">
              <a:highlight>
                <a:srgbClr val="FFFF00"/>
              </a:highlight>
              <a:ea typeface="GyeonggiTitleOTF Medium" panose="02020603020101020101" pitchFamily="18" charset="-127"/>
            </a:endParaRPr>
          </a:p>
          <a:p>
            <a:pPr lvl="1">
              <a:buFont typeface="Wingdings" pitchFamily="2" charset="2"/>
              <a:buChar char="§"/>
            </a:pPr>
            <a:r>
              <a:rPr lang="en-US" altLang="ko-KR" sz="1600" dirty="0" err="1">
                <a:ea typeface="GyeonggiTitleOTF Medium" panose="02020603020101020101" pitchFamily="18" charset="-127"/>
              </a:rPr>
              <a:t>MosIT</a:t>
            </a:r>
            <a:r>
              <a:rPr lang="en-US" altLang="ko-KR" sz="1600" dirty="0">
                <a:ea typeface="GyeonggiTitleOTF Medium" panose="02020603020101020101" pitchFamily="18" charset="-127"/>
              </a:rPr>
              <a:t>(modality-switching instruction tuning)</a:t>
            </a:r>
            <a:endParaRPr lang="en-US" altLang="ko-KR" sz="1600" dirty="0">
              <a:highlight>
                <a:srgbClr val="FFFF00"/>
              </a:highlight>
              <a:ea typeface="GyeonggiTitleOTF Medium" panose="02020603020101020101" pitchFamily="18" charset="-127"/>
            </a:endParaRPr>
          </a:p>
        </p:txBody>
      </p:sp>
      <p:pic>
        <p:nvPicPr>
          <p:cNvPr id="2050" name="Picture 2" descr="Video-LLaMA">
            <a:extLst>
              <a:ext uri="{FF2B5EF4-FFF2-40B4-BE49-F238E27FC236}">
                <a16:creationId xmlns:a16="http://schemas.microsoft.com/office/drawing/2014/main" id="{ADCEF7E6-5BCB-61CC-A435-CBE73EAFA7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219351"/>
            <a:ext cx="5024283" cy="2560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5C3E9C1-EDF7-B8C3-F893-FB8781971D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24283" y="4416582"/>
            <a:ext cx="3946997" cy="1097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7949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6BB48D2E-DC3B-77F8-546E-C46B2913956D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en-US" sz="3200" dirty="0" err="1">
                <a:ea typeface="GyeonggiTitleOTF Medium" panose="02020603020101020101" pitchFamily="18" charset="-127"/>
              </a:rPr>
              <a:t>ImageBind</a:t>
            </a:r>
            <a:endParaRPr kumimoji="1" lang="ko-Kore-KR" altLang="en-US" sz="3200" dirty="0">
              <a:ea typeface="GyeonggiTitleOTF Medium" panose="02020603020101020101" pitchFamily="18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316CE4A-EB77-250F-0673-DEF7E587C0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58153"/>
            <a:ext cx="7886700" cy="481881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v"/>
            </a:pPr>
            <a:r>
              <a:rPr lang="en" altLang="ko-Kore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MetaAI</a:t>
            </a:r>
            <a:r>
              <a:rPr lang="ko-KR" altLang="en-US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에서 만든 </a:t>
            </a:r>
            <a:r>
              <a:rPr lang="en-US" altLang="ko-KR" sz="2000" dirty="0" err="1">
                <a:ea typeface="GyeonggiTitleOTF Medium" panose="02020603020101020101" pitchFamily="18" charset="-127"/>
              </a:rPr>
              <a:t>ImageBind</a:t>
            </a:r>
            <a:endParaRPr lang="en" altLang="ko-Kore-KR" sz="20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pPr lvl="1">
              <a:buFont typeface="Wingdings" pitchFamily="2" charset="2"/>
              <a:buChar char="§"/>
            </a:pPr>
            <a:r>
              <a:rPr lang="en-US" altLang="ko-KR" sz="1600" dirty="0">
                <a:ea typeface="GyeonggiTitleOTF Medium" panose="02020603020101020101" pitchFamily="18" charset="-127"/>
              </a:rPr>
              <a:t>I</a:t>
            </a:r>
            <a:r>
              <a:rPr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mages, videos, audio</a:t>
            </a:r>
            <a:r>
              <a:rPr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를 통합한 인코더</a:t>
            </a:r>
            <a:endParaRPr lang="en-US" altLang="ko-KR" sz="16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pPr lvl="1">
              <a:buFont typeface="Wingdings" pitchFamily="2" charset="2"/>
              <a:buChar char="§"/>
            </a:pPr>
            <a:r>
              <a:rPr lang="en-US" altLang="ko-KR" sz="1600" dirty="0" err="1">
                <a:ea typeface="GyeonggiTitleOTF Medium" panose="02020603020101020101" pitchFamily="18" charset="-127"/>
              </a:rPr>
              <a:t>ImageBind</a:t>
            </a:r>
            <a:r>
              <a:rPr lang="ko-KR" altLang="en-US" sz="1600" dirty="0">
                <a:ea typeface="GyeonggiTitleOTF Medium" panose="02020603020101020101" pitchFamily="18" charset="-127"/>
              </a:rPr>
              <a:t>는 이미지</a:t>
            </a:r>
            <a:r>
              <a:rPr lang="en-US" altLang="ko-KR" sz="1600" dirty="0">
                <a:ea typeface="GyeonggiTitleOTF Medium" panose="02020603020101020101" pitchFamily="18" charset="-127"/>
              </a:rPr>
              <a:t>, </a:t>
            </a:r>
            <a:r>
              <a:rPr lang="ko-KR" altLang="en-US" sz="1600" dirty="0">
                <a:ea typeface="GyeonggiTitleOTF Medium" panose="02020603020101020101" pitchFamily="18" charset="-127"/>
              </a:rPr>
              <a:t>텍스트</a:t>
            </a:r>
            <a:r>
              <a:rPr lang="en-US" altLang="ko-KR" sz="1600" dirty="0">
                <a:ea typeface="GyeonggiTitleOTF Medium" panose="02020603020101020101" pitchFamily="18" charset="-127"/>
              </a:rPr>
              <a:t>, </a:t>
            </a:r>
            <a:r>
              <a:rPr lang="ko-KR" altLang="en-US" sz="1600" dirty="0">
                <a:ea typeface="GyeonggiTitleOTF Medium" panose="02020603020101020101" pitchFamily="18" charset="-127"/>
              </a:rPr>
              <a:t>오디오</a:t>
            </a:r>
            <a:r>
              <a:rPr lang="en-US" altLang="ko-KR" sz="1600" dirty="0">
                <a:ea typeface="GyeonggiTitleOTF Medium" panose="02020603020101020101" pitchFamily="18" charset="-127"/>
              </a:rPr>
              <a:t>, </a:t>
            </a:r>
            <a:r>
              <a:rPr lang="ko-KR" altLang="en-US" sz="1600" dirty="0">
                <a:ea typeface="GyeonggiTitleOTF Medium" panose="02020603020101020101" pitchFamily="18" charset="-127"/>
              </a:rPr>
              <a:t>깊이</a:t>
            </a:r>
            <a:r>
              <a:rPr lang="en-US" altLang="ko-KR" sz="1600" dirty="0">
                <a:ea typeface="GyeonggiTitleOTF Medium" panose="02020603020101020101" pitchFamily="18" charset="-127"/>
              </a:rPr>
              <a:t>, </a:t>
            </a:r>
            <a:r>
              <a:rPr lang="ko-KR" altLang="en-US" sz="1600" dirty="0">
                <a:ea typeface="GyeonggiTitleOTF Medium" panose="02020603020101020101" pitchFamily="18" charset="-127"/>
              </a:rPr>
              <a:t>열 및 </a:t>
            </a:r>
            <a:r>
              <a:rPr lang="en-US" altLang="ko-KR" sz="1600" dirty="0">
                <a:ea typeface="GyeonggiTitleOTF Medium" panose="02020603020101020101" pitchFamily="18" charset="-127"/>
              </a:rPr>
              <a:t>IMU(</a:t>
            </a:r>
            <a:r>
              <a:rPr lang="ko-KR" altLang="en-US" sz="1600" dirty="0">
                <a:ea typeface="GyeonggiTitleOTF Medium" panose="02020603020101020101" pitchFamily="18" charset="-127"/>
              </a:rPr>
              <a:t>관성측정장치</a:t>
            </a:r>
            <a:r>
              <a:rPr lang="en-US" altLang="ko-KR" sz="1600" dirty="0">
                <a:ea typeface="GyeonggiTitleOTF Medium" panose="02020603020101020101" pitchFamily="18" charset="-127"/>
              </a:rPr>
              <a:t>) </a:t>
            </a:r>
            <a:r>
              <a:rPr lang="ko-KR" altLang="en-US" sz="1600" dirty="0">
                <a:ea typeface="GyeonggiTitleOTF Medium" panose="02020603020101020101" pitchFamily="18" charset="-127"/>
              </a:rPr>
              <a:t>데이터 등 </a:t>
            </a:r>
            <a:r>
              <a:rPr lang="en-US" altLang="ko-KR" sz="1600" dirty="0">
                <a:ea typeface="GyeonggiTitleOTF Medium" panose="02020603020101020101" pitchFamily="18" charset="-127"/>
              </a:rPr>
              <a:t>6</a:t>
            </a:r>
            <a:r>
              <a:rPr lang="ko-KR" altLang="en-US" sz="1600" dirty="0">
                <a:ea typeface="GyeonggiTitleOTF Medium" panose="02020603020101020101" pitchFamily="18" charset="-127"/>
              </a:rPr>
              <a:t>가지 서로 다른 양식에 걸쳐 단일 공동 </a:t>
            </a:r>
            <a:r>
              <a:rPr lang="ko-KR" altLang="en-US" sz="1600" dirty="0" err="1">
                <a:ea typeface="GyeonggiTitleOTF Medium" panose="02020603020101020101" pitchFamily="18" charset="-127"/>
              </a:rPr>
              <a:t>임베딩</a:t>
            </a:r>
            <a:r>
              <a:rPr lang="ko-KR" altLang="en-US" sz="1600" dirty="0">
                <a:ea typeface="GyeonggiTitleOTF Medium" panose="02020603020101020101" pitchFamily="18" charset="-127"/>
              </a:rPr>
              <a:t> 공간을 학습합니다</a:t>
            </a:r>
            <a:r>
              <a:rPr lang="en-US" altLang="ko-KR" sz="1600" dirty="0">
                <a:ea typeface="GyeonggiTitleOTF Medium" panose="02020603020101020101" pitchFamily="18" charset="-127"/>
              </a:rPr>
              <a:t>.</a:t>
            </a:r>
            <a:endParaRPr lang="en-US" altLang="ko-Kore-KR" sz="16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7FC77F7-43E9-901B-2CB7-785928A2FB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0107" y="87878"/>
            <a:ext cx="2869764" cy="187627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7D782B7-150B-583A-2994-3DBF4CF06F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0858" y="2532101"/>
            <a:ext cx="6804612" cy="4238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35250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9675</TotalTime>
  <Words>379</Words>
  <Application>Microsoft Office PowerPoint</Application>
  <PresentationFormat>화면 슬라이드 쇼(4:3)</PresentationFormat>
  <Paragraphs>64</Paragraphs>
  <Slides>13</Slides>
  <Notes>11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0" baseType="lpstr">
      <vt:lpstr>GyeonggiTitleOTF Medium</vt:lpstr>
      <vt:lpstr>GyeonggiTitleOTF Medium</vt:lpstr>
      <vt:lpstr>Calibri</vt:lpstr>
      <vt:lpstr>Arial</vt:lpstr>
      <vt:lpstr>Wingdings</vt:lpstr>
      <vt:lpstr>Roboto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조희진</dc:creator>
  <cp:lastModifiedBy>김성연</cp:lastModifiedBy>
  <cp:revision>304</cp:revision>
  <dcterms:created xsi:type="dcterms:W3CDTF">2023-05-28T14:12:31Z</dcterms:created>
  <dcterms:modified xsi:type="dcterms:W3CDTF">2023-11-02T07:20:22Z</dcterms:modified>
</cp:coreProperties>
</file>

<file path=docProps/thumbnail.jpeg>
</file>